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5"/>
  </p:notesMasterIdLst>
  <p:sldIdLst>
    <p:sldId id="256" r:id="rId2"/>
    <p:sldId id="257" r:id="rId3"/>
    <p:sldId id="270" r:id="rId4"/>
    <p:sldId id="266" r:id="rId5"/>
    <p:sldId id="267" r:id="rId6"/>
    <p:sldId id="268" r:id="rId7"/>
    <p:sldId id="269" r:id="rId8"/>
    <p:sldId id="271" r:id="rId9"/>
    <p:sldId id="273" r:id="rId10"/>
    <p:sldId id="272" r:id="rId11"/>
    <p:sldId id="265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DB7B-6542-4805-A96B-D0C41F16AA30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A619F-EC8F-427A-8138-2DF4AA0FC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5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A619F-EC8F-427A-8138-2DF4AA0FCB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A619F-EC8F-427A-8138-2DF4AA0FCB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names:</a:t>
            </a:r>
          </a:p>
          <a:p>
            <a:r>
              <a:rPr lang="en-US" dirty="0"/>
              <a:t>Death Stranding</a:t>
            </a:r>
          </a:p>
          <a:p>
            <a:r>
              <a:rPr lang="en-US" dirty="0"/>
              <a:t>Cuphead</a:t>
            </a:r>
          </a:p>
          <a:p>
            <a:r>
              <a:rPr lang="en-US" dirty="0"/>
              <a:t>Cadence of Hyrule</a:t>
            </a:r>
          </a:p>
          <a:p>
            <a:r>
              <a:rPr lang="en-US" dirty="0"/>
              <a:t>Yo! Noid II:  Enter the Void</a:t>
            </a:r>
          </a:p>
          <a:p>
            <a:r>
              <a:rPr lang="en-US" dirty="0"/>
              <a:t>Super Mario Odyssey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A619F-EC8F-427A-8138-2DF4AA0FCB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5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names:</a:t>
            </a:r>
          </a:p>
          <a:p>
            <a:r>
              <a:rPr lang="en-US" dirty="0"/>
              <a:t>At Dead of Night</a:t>
            </a:r>
          </a:p>
          <a:p>
            <a:r>
              <a:rPr lang="en-US" dirty="0"/>
              <a:t>Fall Guys:  Ultimate Knockout</a:t>
            </a:r>
          </a:p>
          <a:p>
            <a:r>
              <a:rPr lang="en-US" dirty="0"/>
              <a:t>Call of Duty:  Warzone</a:t>
            </a:r>
          </a:p>
          <a:p>
            <a:r>
              <a:rPr lang="en-US" dirty="0"/>
              <a:t>Kirby Star Allies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A619F-EC8F-427A-8138-2DF4AA0FCB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5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names:</a:t>
            </a:r>
          </a:p>
          <a:p>
            <a:r>
              <a:rPr lang="en-US" dirty="0"/>
              <a:t>Emotion Commotion</a:t>
            </a:r>
          </a:p>
          <a:p>
            <a:r>
              <a:rPr lang="en-US" dirty="0"/>
              <a:t>Overwatch</a:t>
            </a:r>
          </a:p>
          <a:p>
            <a:r>
              <a:rPr lang="en-US" dirty="0"/>
              <a:t>Super Smash Bros. Ultimate</a:t>
            </a:r>
          </a:p>
          <a:p>
            <a:r>
              <a:rPr lang="en-US" dirty="0"/>
              <a:t>The Legend of Zelda:  Breath of the Wild</a:t>
            </a:r>
          </a:p>
          <a:p>
            <a:r>
              <a:rPr lang="en-US" dirty="0"/>
              <a:t>Super Street Fighter 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A619F-EC8F-427A-8138-2DF4AA0FCB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93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A619F-EC8F-427A-8138-2DF4AA0FCB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15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Bananaman</a:t>
            </a:r>
            <a:r>
              <a:rPr lang="en-US" dirty="0"/>
              <a:t> small sounded </a:t>
            </a:r>
            <a:r>
              <a:rPr lang="en-US" dirty="0" err="1"/>
              <a:t>kinda</a:t>
            </a:r>
            <a:r>
              <a:rPr lang="en-US" dirty="0"/>
              <a:t> like Toad.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A619F-EC8F-427A-8138-2DF4AA0FCB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1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Sound plays at the 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A619F-EC8F-427A-8138-2DF4AA0FCB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Sound effects play after “Reverb,” “Connecting sounds,” “Atmosphere,” and “Finding pre-recorded sounds/”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A619F-EC8F-427A-8138-2DF4AA0FCB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9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6219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0593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311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15567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835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3505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3480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3649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667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6849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390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666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499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0424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620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2592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285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94C27-CC93-4DF1-AE0A-CB23D77C24D3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EBF78-BE19-4BEC-9E15-6D2154AEB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67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audio2.wav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5.wav"/><Relationship Id="rId5" Type="http://schemas.openxmlformats.org/officeDocument/2006/relationships/audio" Target="../media/audio4.wav"/><Relationship Id="rId10" Type="http://schemas.openxmlformats.org/officeDocument/2006/relationships/image" Target="../media/image32.png"/><Relationship Id="rId4" Type="http://schemas.openxmlformats.org/officeDocument/2006/relationships/audio" Target="../media/audio3.wav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fallguys.com/" TargetMode="External"/><Relationship Id="rId13" Type="http://schemas.openxmlformats.org/officeDocument/2006/relationships/hyperlink" Target="https://www.zelda.com/breath-of-the-wild/" TargetMode="External"/><Relationship Id="rId3" Type="http://schemas.openxmlformats.org/officeDocument/2006/relationships/hyperlink" Target="http://www.cupheadgame.com/" TargetMode="External"/><Relationship Id="rId7" Type="http://schemas.openxmlformats.org/officeDocument/2006/relationships/hyperlink" Target="https://www.baggycat.com/" TargetMode="External"/><Relationship Id="rId12" Type="http://schemas.openxmlformats.org/officeDocument/2006/relationships/hyperlink" Target="https://www.smashbros.com/" TargetMode="External"/><Relationship Id="rId17" Type="http://schemas.openxmlformats.org/officeDocument/2006/relationships/hyperlink" Target="https://github.com/nyanpasu64/j0CC-FamiTracker/releases" TargetMode="External"/><Relationship Id="rId2" Type="http://schemas.openxmlformats.org/officeDocument/2006/relationships/hyperlink" Target="http://www.kojimaproductions.jp/en/death_stranding.html" TargetMode="External"/><Relationship Id="rId16" Type="http://schemas.openxmlformats.org/officeDocument/2006/relationships/hyperlink" Target="https://www.audacitytea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ermario.nintendo.com/" TargetMode="External"/><Relationship Id="rId11" Type="http://schemas.openxmlformats.org/officeDocument/2006/relationships/hyperlink" Target="https://playoverwatch.com/en-us/" TargetMode="External"/><Relationship Id="rId5" Type="http://schemas.openxmlformats.org/officeDocument/2006/relationships/hyperlink" Target="https://noid.pizza/" TargetMode="External"/><Relationship Id="rId15" Type="http://schemas.openxmlformats.org/officeDocument/2006/relationships/hyperlink" Target="https://youtu.be/KcorIwJscFA" TargetMode="External"/><Relationship Id="rId10" Type="http://schemas.openxmlformats.org/officeDocument/2006/relationships/hyperlink" Target="https://kirby.nintendo.com/" TargetMode="External"/><Relationship Id="rId4" Type="http://schemas.openxmlformats.org/officeDocument/2006/relationships/hyperlink" Target="https://cadenceofhyrule.nintendo.com/" TargetMode="External"/><Relationship Id="rId9" Type="http://schemas.openxmlformats.org/officeDocument/2006/relationships/hyperlink" Target="https://www.callofduty.com/warzone" TargetMode="External"/><Relationship Id="rId14" Type="http://schemas.openxmlformats.org/officeDocument/2006/relationships/hyperlink" Target="https://streetfighter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33E6-9BC6-4CBF-A569-5196FC576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VISUAL  and SOUND Design in Video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7C9B8-2FA8-4A56-AAD1-20FAC0C01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 Presentation by Jordan Durci</a:t>
            </a:r>
          </a:p>
        </p:txBody>
      </p:sp>
    </p:spTree>
    <p:extLst>
      <p:ext uri="{BB962C8B-B14F-4D97-AF65-F5344CB8AC3E}">
        <p14:creationId xmlns:p14="http://schemas.microsoft.com/office/powerpoint/2010/main" val="328447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 Font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fonts that aren’t cleaner sans serif fonts…</a:t>
            </a:r>
          </a:p>
          <a:p>
            <a:pPr lvl="1"/>
            <a:r>
              <a:rPr lang="en-US" dirty="0">
                <a:latin typeface="Poor Richard" panose="02080502050505020702" pitchFamily="18" charset="0"/>
              </a:rPr>
              <a:t>If something is printed on paper</a:t>
            </a:r>
          </a:p>
          <a:p>
            <a:pPr lvl="1"/>
            <a:r>
              <a:rPr lang="en-US" dirty="0">
                <a:latin typeface="Mistral" panose="03090702030407020403" pitchFamily="66" charset="0"/>
              </a:rPr>
              <a:t>If something is handwritten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something needs to feel old</a:t>
            </a:r>
          </a:p>
          <a:p>
            <a:pPr lvl="1"/>
            <a:r>
              <a:rPr lang="en-US" dirty="0">
                <a:latin typeface="Hylia Serif Beta" panose="00000500000000000000" pitchFamily="50" charset="0"/>
                <a:cs typeface="Courier New" panose="02070309020205020404" pitchFamily="49" charset="0"/>
              </a:rPr>
              <a:t>If a title card on screen needs to stand out</a:t>
            </a:r>
          </a:p>
          <a:p>
            <a:pPr lvl="1"/>
            <a:r>
              <a:rPr lang="en-US" dirty="0">
                <a:latin typeface="." panose="04010000000000000000" pitchFamily="82" charset="0"/>
                <a:ea typeface="Roboto" panose="02000000000000000000" pitchFamily="2" charset="0"/>
                <a:cs typeface="Courier New" panose="02070309020205020404" pitchFamily="49" charset="0"/>
              </a:rPr>
              <a:t>When it fits the style</a:t>
            </a:r>
          </a:p>
        </p:txBody>
      </p:sp>
    </p:spTree>
    <p:extLst>
      <p:ext uri="{BB962C8B-B14F-4D97-AF65-F5344CB8AC3E}">
        <p14:creationId xmlns:p14="http://schemas.microsoft.com/office/powerpoint/2010/main" val="789174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sound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design of every sound effect in a game</a:t>
            </a:r>
          </a:p>
          <a:p>
            <a:r>
              <a:rPr lang="en-US" dirty="0"/>
              <a:t>A vital form of communication between game and player</a:t>
            </a:r>
          </a:p>
          <a:p>
            <a:pPr lvl="1"/>
            <a:r>
              <a:rPr lang="en-US" dirty="0"/>
              <a:t>Can make or break aspects of the game</a:t>
            </a:r>
          </a:p>
          <a:p>
            <a:r>
              <a:rPr lang="en-US" dirty="0"/>
              <a:t>One of the most fun parts of game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10CA3-70EA-4660-9A2C-C599E857D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1" y="3338021"/>
            <a:ext cx="2743200" cy="24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428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again, communication</a:t>
            </a:r>
          </a:p>
          <a:p>
            <a:r>
              <a:rPr lang="en-US" dirty="0"/>
              <a:t>What sound design can communicate:</a:t>
            </a:r>
          </a:p>
          <a:p>
            <a:pPr lvl="1"/>
            <a:r>
              <a:rPr lang="en-US" dirty="0"/>
              <a:t>Atmosphere</a:t>
            </a:r>
          </a:p>
          <a:p>
            <a:pPr lvl="1"/>
            <a:r>
              <a:rPr lang="en-US" dirty="0"/>
              <a:t>Impact or intensity</a:t>
            </a:r>
          </a:p>
          <a:p>
            <a:pPr lvl="1"/>
            <a:r>
              <a:rPr lang="en-US" dirty="0"/>
              <a:t>Style</a:t>
            </a:r>
          </a:p>
          <a:p>
            <a:r>
              <a:rPr lang="en-US" dirty="0"/>
              <a:t>Sells animations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D1040-158D-42C0-A8E1-705309C50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8" y="403199"/>
            <a:ext cx="5039533" cy="50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8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through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player is doing or has done	</a:t>
            </a:r>
          </a:p>
          <a:p>
            <a:pPr lvl="1"/>
            <a:r>
              <a:rPr lang="en-US" dirty="0"/>
              <a:t>Active sound design</a:t>
            </a:r>
          </a:p>
          <a:p>
            <a:r>
              <a:rPr lang="en-US" dirty="0"/>
              <a:t>What’s happening in the game</a:t>
            </a:r>
          </a:p>
          <a:p>
            <a:pPr lvl="1"/>
            <a:r>
              <a:rPr lang="en-US" dirty="0"/>
              <a:t>Passive sound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B728B-E964-49AC-AD0B-432287126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07" y="1842255"/>
            <a:ext cx="2432304" cy="24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32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Aspects of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Pitch</a:t>
            </a:r>
          </a:p>
          <a:p>
            <a:pPr lvl="1"/>
            <a:r>
              <a:rPr lang="en-US" b="1" dirty="0"/>
              <a:t>Frequency</a:t>
            </a:r>
          </a:p>
          <a:p>
            <a:r>
              <a:rPr lang="en-US" dirty="0"/>
              <a:t>Anatomy and length</a:t>
            </a:r>
          </a:p>
          <a:p>
            <a:pPr lvl="1"/>
            <a:r>
              <a:rPr lang="en-US" b="1" dirty="0"/>
              <a:t>Envelopes</a:t>
            </a:r>
          </a:p>
          <a:p>
            <a:r>
              <a:rPr lang="en-US" dirty="0"/>
              <a:t>Time and lengths</a:t>
            </a:r>
          </a:p>
          <a:p>
            <a:pPr lvl="1"/>
            <a:r>
              <a:rPr lang="en-US" b="1" dirty="0"/>
              <a:t>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3670C-0959-4819-9439-A6D84C2D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118" y="2097088"/>
            <a:ext cx="3419293" cy="341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07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pPr lvl="1"/>
            <a:r>
              <a:rPr lang="en-US" dirty="0"/>
              <a:t>High frequencies indicate small scale</a:t>
            </a:r>
          </a:p>
          <a:p>
            <a:pPr lvl="1"/>
            <a:r>
              <a:rPr lang="en-US" dirty="0"/>
              <a:t>Low frequencies indicate large scale</a:t>
            </a:r>
          </a:p>
          <a:p>
            <a:r>
              <a:rPr lang="en-US" dirty="0"/>
              <a:t>Energy</a:t>
            </a:r>
          </a:p>
          <a:p>
            <a:pPr lvl="1"/>
            <a:r>
              <a:rPr lang="en-US" dirty="0"/>
              <a:t>Low frequencies indicate low energy</a:t>
            </a:r>
          </a:p>
          <a:p>
            <a:pPr lvl="1"/>
            <a:r>
              <a:rPr lang="en-US" dirty="0"/>
              <a:t>High frequencies indicate high energy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6A2E9-25E8-4A05-932D-D54BD0037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21" y="2249487"/>
            <a:ext cx="2624790" cy="289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67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Envelopes?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</a:t>
            </a:r>
          </a:p>
          <a:p>
            <a:r>
              <a:rPr lang="en-US" dirty="0"/>
              <a:t>Decay</a:t>
            </a:r>
          </a:p>
          <a:p>
            <a:r>
              <a:rPr lang="en-US" dirty="0"/>
              <a:t>Sustain</a:t>
            </a:r>
          </a:p>
          <a:p>
            <a:r>
              <a:rPr lang="en-US" dirty="0"/>
              <a:t>Release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B956C-6491-49B4-8E18-02E3791D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452" y="2295573"/>
            <a:ext cx="8290959" cy="205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C62C8A-F85B-4A8F-820A-2E62FB99B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452" y="2295573"/>
            <a:ext cx="8290959" cy="20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75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18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li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DYNAMICS?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Playing with envelopes to change perception of sound</a:t>
            </a:r>
          </a:p>
          <a:p>
            <a:r>
              <a:rPr lang="en-US" dirty="0"/>
              <a:t>Attack</a:t>
            </a:r>
          </a:p>
          <a:p>
            <a:pPr lvl="1"/>
            <a:r>
              <a:rPr lang="en-US" dirty="0"/>
              <a:t>Longer attacks build anticipation</a:t>
            </a:r>
          </a:p>
          <a:p>
            <a:r>
              <a:rPr lang="en-US" dirty="0"/>
              <a:t>Release</a:t>
            </a:r>
          </a:p>
          <a:p>
            <a:pPr lvl="1"/>
            <a:r>
              <a:rPr lang="en-US" dirty="0"/>
              <a:t>Longer releases can add power or character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91ED09-F819-4790-A91C-EF14909A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821210"/>
            <a:ext cx="7987376" cy="9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8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DYNAMICS?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think would happen if you lengthened the decay of a sound effect?</a:t>
            </a:r>
          </a:p>
          <a:p>
            <a:r>
              <a:rPr lang="en-US" dirty="0"/>
              <a:t>What about the sustain?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9DD9-C2F7-4D79-A696-93195D6EA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157" y="2729947"/>
            <a:ext cx="3061253" cy="306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93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Sound Design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Reverb</a:t>
            </a:r>
          </a:p>
          <a:p>
            <a:pPr lvl="1"/>
            <a:r>
              <a:rPr lang="en-US" dirty="0"/>
              <a:t>Connecting sounds</a:t>
            </a:r>
          </a:p>
          <a:p>
            <a:pPr lvl="1"/>
            <a:r>
              <a:rPr lang="en-US" dirty="0"/>
              <a:t>Atmosphere</a:t>
            </a:r>
          </a:p>
          <a:p>
            <a:r>
              <a:rPr lang="en-US" dirty="0"/>
              <a:t>Foley</a:t>
            </a:r>
          </a:p>
          <a:p>
            <a:pPr lvl="1"/>
            <a:r>
              <a:rPr lang="en-US" dirty="0"/>
              <a:t>Recording sounds with props</a:t>
            </a:r>
          </a:p>
          <a:p>
            <a:r>
              <a:rPr lang="en-US" dirty="0"/>
              <a:t>Sound Libraries</a:t>
            </a:r>
          </a:p>
          <a:p>
            <a:pPr lvl="1"/>
            <a:r>
              <a:rPr lang="en-US" dirty="0"/>
              <a:t>Finding pre-recorded sounds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43CDB-EA57-45FE-8C12-A18C0FA7B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173" y="2249487"/>
            <a:ext cx="5959238" cy="1478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A5076-E605-4F80-81B8-8F82A9917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173" y="2249487"/>
            <a:ext cx="5959238" cy="1478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EACEE-44D4-40FD-9D77-BBB3499FE1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8173" y="2249487"/>
            <a:ext cx="5959238" cy="14785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11C659-257C-4BA7-8A8F-8CB464F859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1292" y="4056656"/>
            <a:ext cx="5396119" cy="13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4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riple He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riple Hello Glue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riple Hello Atmospheric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717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003Cr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VISUAL design in Games?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design of every visual element in a game</a:t>
            </a:r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Textures</a:t>
            </a:r>
          </a:p>
          <a:p>
            <a:pPr lvl="1"/>
            <a:r>
              <a:rPr lang="en-US" dirty="0"/>
              <a:t>Sprites</a:t>
            </a:r>
          </a:p>
          <a:p>
            <a:pPr lvl="1"/>
            <a:r>
              <a:rPr lang="en-US" dirty="0"/>
              <a:t>Fonts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F16CD-7732-4927-8418-98AF8C46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11" y="279451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4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Sound Design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Attenuation</a:t>
            </a:r>
          </a:p>
          <a:p>
            <a:pPr lvl="1"/>
            <a:r>
              <a:rPr lang="en-US" dirty="0"/>
              <a:t>Using distance to change effect volumes</a:t>
            </a:r>
          </a:p>
          <a:p>
            <a:pPr lvl="1"/>
            <a:r>
              <a:rPr lang="en-US" dirty="0"/>
              <a:t>Can be dynamic</a:t>
            </a:r>
          </a:p>
          <a:p>
            <a:r>
              <a:rPr lang="en-US" dirty="0"/>
              <a:t>Equalization</a:t>
            </a:r>
          </a:p>
          <a:p>
            <a:pPr lvl="1"/>
            <a:r>
              <a:rPr lang="en-US" dirty="0"/>
              <a:t>Shifting the volumes of frequency ranges</a:t>
            </a:r>
          </a:p>
          <a:p>
            <a:pPr lvl="1"/>
            <a:r>
              <a:rPr lang="en-US" dirty="0"/>
              <a:t>Can be used to remove background noise</a:t>
            </a:r>
          </a:p>
          <a:p>
            <a:pPr lvl="1"/>
            <a:r>
              <a:rPr lang="en-US" dirty="0"/>
              <a:t>Can be used to shift sound pitch with less distortion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AD30B-2060-4137-B682-B9284AF8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165" y="2474774"/>
            <a:ext cx="3944246" cy="24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49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Software for Sound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Audacity</a:t>
            </a:r>
          </a:p>
          <a:p>
            <a:pPr lvl="1"/>
            <a:r>
              <a:rPr lang="en-US" dirty="0"/>
              <a:t>Deep, lightweight</a:t>
            </a:r>
          </a:p>
          <a:p>
            <a:r>
              <a:rPr lang="en-US" dirty="0"/>
              <a:t>FamiTracker</a:t>
            </a:r>
          </a:p>
          <a:p>
            <a:pPr lvl="1"/>
            <a:r>
              <a:rPr lang="en-US" dirty="0"/>
              <a:t>Deep, retro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5542A9-E01B-4E78-84EB-DBDFF172D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517" y="3203713"/>
            <a:ext cx="1091580" cy="109158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DC73538-A3DA-48AE-B422-1C96B49B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647" y="2191645"/>
            <a:ext cx="1091580" cy="109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70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2F1E7-9306-48AB-9C9A-5342E654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143" y="2249487"/>
            <a:ext cx="3541714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0223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</a:t>
            </a:r>
            <a:r>
              <a:rPr lang="en-US" baseline="30000" dirty="0"/>
              <a:t>(In Order of Appearance)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Death Stranding</a:t>
            </a:r>
            <a:endParaRPr lang="en-US" dirty="0"/>
          </a:p>
          <a:p>
            <a:r>
              <a:rPr lang="en-US" dirty="0">
                <a:hlinkClick r:id="rId3"/>
              </a:rPr>
              <a:t>Cuphead</a:t>
            </a:r>
            <a:endParaRPr lang="en-US" dirty="0"/>
          </a:p>
          <a:p>
            <a:r>
              <a:rPr lang="en-US" dirty="0">
                <a:hlinkClick r:id="rId4"/>
              </a:rPr>
              <a:t>Cadence of Hyrule</a:t>
            </a:r>
            <a:endParaRPr lang="en-US" dirty="0"/>
          </a:p>
          <a:p>
            <a:r>
              <a:rPr lang="en-US" dirty="0">
                <a:hlinkClick r:id="rId5"/>
              </a:rPr>
              <a:t>Yo! Noid 2:  Enter the Void</a:t>
            </a:r>
            <a:endParaRPr lang="en-US" dirty="0"/>
          </a:p>
          <a:p>
            <a:r>
              <a:rPr lang="en-US" dirty="0">
                <a:hlinkClick r:id="rId6"/>
              </a:rPr>
              <a:t>Super Mario Odyssey</a:t>
            </a:r>
            <a:endParaRPr lang="en-US" dirty="0"/>
          </a:p>
          <a:p>
            <a:r>
              <a:rPr lang="en-US" dirty="0">
                <a:hlinkClick r:id="rId7"/>
              </a:rPr>
              <a:t>At Dead of Night</a:t>
            </a:r>
            <a:endParaRPr lang="en-US" dirty="0"/>
          </a:p>
          <a:p>
            <a:r>
              <a:rPr lang="en-US" dirty="0">
                <a:hlinkClick r:id="rId8"/>
              </a:rPr>
              <a:t>Fall Guys:  Ultimate Knockout</a:t>
            </a:r>
            <a:endParaRPr lang="en-US" dirty="0"/>
          </a:p>
          <a:p>
            <a:r>
              <a:rPr lang="en-US" dirty="0">
                <a:hlinkClick r:id="rId9"/>
              </a:rPr>
              <a:t>Call of Duty:  Warzone</a:t>
            </a:r>
            <a:endParaRPr lang="en-US" dirty="0"/>
          </a:p>
          <a:p>
            <a:r>
              <a:rPr lang="en-US" dirty="0">
                <a:hlinkClick r:id="rId10"/>
              </a:rPr>
              <a:t>Kirby Star Allies</a:t>
            </a:r>
            <a:endParaRPr lang="en-US" dirty="0"/>
          </a:p>
          <a:p>
            <a:r>
              <a:rPr lang="en-US" dirty="0">
                <a:hlinkClick r:id="rId11"/>
              </a:rPr>
              <a:t>Overwatch</a:t>
            </a:r>
            <a:endParaRPr lang="en-US" dirty="0"/>
          </a:p>
          <a:p>
            <a:r>
              <a:rPr lang="en-US" dirty="0">
                <a:hlinkClick r:id="rId12"/>
              </a:rPr>
              <a:t>Super Smash Bros. Ultimate</a:t>
            </a:r>
            <a:endParaRPr lang="en-US" dirty="0"/>
          </a:p>
          <a:p>
            <a:r>
              <a:rPr lang="en-US" dirty="0">
                <a:hlinkClick r:id="rId13"/>
              </a:rPr>
              <a:t>The Legend of Zelda:  Breath of the Wild</a:t>
            </a:r>
            <a:endParaRPr lang="en-US" dirty="0"/>
          </a:p>
          <a:p>
            <a:r>
              <a:rPr lang="en-US" dirty="0">
                <a:hlinkClick r:id="rId14"/>
              </a:rPr>
              <a:t>Super Street Fighter IV</a:t>
            </a:r>
            <a:endParaRPr lang="en-US" dirty="0"/>
          </a:p>
          <a:p>
            <a:r>
              <a:rPr lang="en-US" dirty="0">
                <a:hlinkClick r:id="rId15"/>
              </a:rPr>
              <a:t>So You Wanna Make Games?? | Episode 8: Sound Design</a:t>
            </a:r>
            <a:endParaRPr lang="en-US" dirty="0"/>
          </a:p>
          <a:p>
            <a:r>
              <a:rPr lang="en-US" dirty="0">
                <a:hlinkClick r:id="rId16"/>
              </a:rPr>
              <a:t>Audacity</a:t>
            </a:r>
            <a:endParaRPr lang="en-US" dirty="0"/>
          </a:p>
          <a:p>
            <a:r>
              <a:rPr lang="en-US" dirty="0">
                <a:hlinkClick r:id="rId17"/>
              </a:rPr>
              <a:t>FamiTracker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087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  <a:p>
            <a:r>
              <a:rPr lang="en-US" dirty="0"/>
              <a:t>What visual design can communicate:</a:t>
            </a:r>
          </a:p>
          <a:p>
            <a:pPr lvl="1"/>
            <a:r>
              <a:rPr lang="en-US" dirty="0"/>
              <a:t>Themes and styles</a:t>
            </a:r>
          </a:p>
          <a:p>
            <a:pPr lvl="1"/>
            <a:r>
              <a:rPr lang="en-US" dirty="0"/>
              <a:t>Atmosphere and mood</a:t>
            </a:r>
          </a:p>
          <a:p>
            <a:pPr lvl="1"/>
            <a:r>
              <a:rPr lang="en-US" dirty="0"/>
              <a:t>Character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6F098-4FF1-4FC6-97DB-CCC69EEE9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239194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94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I’ll be Discussing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</a:t>
            </a:r>
          </a:p>
          <a:p>
            <a:pPr lvl="1"/>
            <a:r>
              <a:rPr lang="en-US" dirty="0"/>
              <a:t>The overall concepts behind the visual design</a:t>
            </a:r>
          </a:p>
          <a:p>
            <a:r>
              <a:rPr lang="en-US" dirty="0"/>
              <a:t>Tone</a:t>
            </a:r>
          </a:p>
          <a:p>
            <a:pPr lvl="1"/>
            <a:r>
              <a:rPr lang="en-US" dirty="0"/>
              <a:t>The mood the design seeks to convey</a:t>
            </a:r>
          </a:p>
          <a:p>
            <a:r>
              <a:rPr lang="en-US" dirty="0"/>
              <a:t>Animation</a:t>
            </a:r>
          </a:p>
          <a:p>
            <a:pPr lvl="1"/>
            <a:r>
              <a:rPr lang="en-US" dirty="0"/>
              <a:t>How motion connects with the visual elements</a:t>
            </a:r>
          </a:p>
          <a:p>
            <a:r>
              <a:rPr lang="en-US" dirty="0"/>
              <a:t>Fonts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3E839-1E0D-4895-9BFB-83EB43D2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264874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48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 game looks</a:t>
            </a:r>
          </a:p>
          <a:p>
            <a:pPr lvl="1"/>
            <a:r>
              <a:rPr lang="en-US" dirty="0"/>
              <a:t>Realistic</a:t>
            </a:r>
          </a:p>
          <a:p>
            <a:pPr lvl="1"/>
            <a:r>
              <a:rPr lang="en-US" dirty="0"/>
              <a:t>Cartoony</a:t>
            </a:r>
          </a:p>
          <a:p>
            <a:pPr lvl="1"/>
            <a:r>
              <a:rPr lang="en-US" dirty="0"/>
              <a:t>Retro</a:t>
            </a:r>
          </a:p>
          <a:p>
            <a:r>
              <a:rPr lang="en-US" dirty="0"/>
              <a:t>Can be cohesive…</a:t>
            </a:r>
          </a:p>
          <a:p>
            <a:r>
              <a:rPr lang="en-US" dirty="0"/>
              <a:t>…or disjointed</a:t>
            </a:r>
          </a:p>
          <a:p>
            <a:r>
              <a:rPr lang="en-US" dirty="0"/>
              <a:t>Why might you disjoint styles?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DBE04E-EC71-4250-AA8C-AF09F2AB2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2648744"/>
            <a:ext cx="48767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59814F-F41E-463C-BD33-021443E59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264874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9894A8-49D4-4605-8539-418629E8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1" y="264874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o Noid 2 review | 336GameReviews">
            <a:extLst>
              <a:ext uri="{FF2B5EF4-FFF2-40B4-BE49-F238E27FC236}">
                <a16:creationId xmlns:a16="http://schemas.microsoft.com/office/drawing/2014/main" id="{22CACCAB-CD67-4033-B847-F357236D0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0" y="264874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1D51943-7E2F-4BCA-9DF3-3984C900E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0" y="264874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936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Tone Visually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Closely tied to art style</a:t>
            </a:r>
          </a:p>
          <a:p>
            <a:r>
              <a:rPr lang="en-US" dirty="0"/>
              <a:t>Tone comes from atmosphere</a:t>
            </a:r>
          </a:p>
          <a:p>
            <a:pPr lvl="1"/>
            <a:r>
              <a:rPr lang="en-US" dirty="0"/>
              <a:t>Dark and foreboding</a:t>
            </a:r>
          </a:p>
          <a:p>
            <a:pPr lvl="1"/>
            <a:r>
              <a:rPr lang="en-US" dirty="0"/>
              <a:t>Bright and jubilant</a:t>
            </a:r>
          </a:p>
          <a:p>
            <a:pPr lvl="1"/>
            <a:r>
              <a:rPr lang="en-US" dirty="0"/>
              <a:t>Harsh and gritty</a:t>
            </a:r>
          </a:p>
          <a:p>
            <a:pPr lvl="1"/>
            <a:r>
              <a:rPr lang="en-US" dirty="0"/>
              <a:t>Soft and pleasant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6E7BDB-D55B-4EBA-ACA0-1FC93781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1" y="264874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EEA0DC9-170E-41AD-89E7-F7E9CAFB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1" y="264874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3576A2-9D55-4D0D-AA63-BE9057874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1" y="264874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C6624C4-6FE0-474D-BDF2-7EC606DF0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1" y="264874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595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Follows many of the principles</a:t>
            </a:r>
          </a:p>
          <a:p>
            <a:pPr lvl="1"/>
            <a:r>
              <a:rPr lang="en-US" dirty="0"/>
              <a:t>Squash and stretch</a:t>
            </a:r>
          </a:p>
          <a:p>
            <a:pPr lvl="1"/>
            <a:r>
              <a:rPr lang="en-US" dirty="0"/>
              <a:t>Anticipation</a:t>
            </a:r>
          </a:p>
          <a:p>
            <a:pPr lvl="1"/>
            <a:r>
              <a:rPr lang="en-US" dirty="0"/>
              <a:t>Arcs</a:t>
            </a:r>
          </a:p>
          <a:p>
            <a:pPr lvl="1"/>
            <a:r>
              <a:rPr lang="en-US" dirty="0"/>
              <a:t>Secondary Animation</a:t>
            </a:r>
          </a:p>
          <a:p>
            <a:pPr lvl="1"/>
            <a:r>
              <a:rPr lang="en-US" dirty="0"/>
              <a:t>Exaggeration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3074" name="Picture 2" descr="[video-to-gif output image]">
            <a:extLst>
              <a:ext uri="{FF2B5EF4-FFF2-40B4-BE49-F238E27FC236}">
                <a16:creationId xmlns:a16="http://schemas.microsoft.com/office/drawing/2014/main" id="{8704715A-7ACE-475C-A01D-7AF6344EF0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1" y="264874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mmer Down GIF by LAGladiators | Gfycat">
            <a:extLst>
              <a:ext uri="{FF2B5EF4-FFF2-40B4-BE49-F238E27FC236}">
                <a16:creationId xmlns:a16="http://schemas.microsoft.com/office/drawing/2014/main" id="{B6FFB7A3-1FD6-420B-BDA4-5D2682799C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1" y="264874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FFD21F8-0FB3-4B3E-A07B-DCF15E8918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825" y="2653679"/>
            <a:ext cx="486958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elda breath of the wild GIFs - Get the best gif on GIFER">
            <a:extLst>
              <a:ext uri="{FF2B5EF4-FFF2-40B4-BE49-F238E27FC236}">
                <a16:creationId xmlns:a16="http://schemas.microsoft.com/office/drawing/2014/main" id="{93FDEDC3-A587-450D-A9ED-FFAE6BDFD1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382" y="2648744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46C24AE-3590-4BE2-B247-8AC97ED4DF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1" y="2648744"/>
            <a:ext cx="489857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62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 Font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are digital media</a:t>
            </a:r>
          </a:p>
          <a:p>
            <a:pPr lvl="1"/>
            <a:r>
              <a:rPr lang="en-US" dirty="0"/>
              <a:t>Not all fonts are comfortable on screens</a:t>
            </a:r>
          </a:p>
          <a:p>
            <a:pPr lvl="2"/>
            <a:r>
              <a:rPr lang="en-US" dirty="0"/>
              <a:t>Screen-friendly fonts</a:t>
            </a:r>
          </a:p>
          <a:p>
            <a:pPr lvl="3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Sans serif fonts</a:t>
            </a:r>
          </a:p>
          <a:p>
            <a:pPr lvl="2"/>
            <a:r>
              <a:rPr lang="en-US" dirty="0"/>
              <a:t>Screen-unfriendly fonts</a:t>
            </a:r>
          </a:p>
          <a:p>
            <a:pPr lvl="3"/>
            <a:r>
              <a:rPr lang="en-US" dirty="0">
                <a:latin typeface="Georgia" panose="02040502050405020303" pitchFamily="18" charset="0"/>
                <a:ea typeface="Roboto" panose="02000000000000000000" pitchFamily="2" charset="0"/>
              </a:rPr>
              <a:t>Serif fonts</a:t>
            </a:r>
          </a:p>
          <a:p>
            <a:r>
              <a:rPr lang="en-US" dirty="0"/>
              <a:t>Not all fonts are clean and readable, either</a:t>
            </a:r>
            <a:endParaRPr lang="en-US" dirty="0">
              <a:latin typeface="Georgia" panose="02040502050405020303" pitchFamily="18" charset="0"/>
              <a:ea typeface="Roboto" panose="02000000000000000000" pitchFamily="2" charset="0"/>
            </a:endParaRPr>
          </a:p>
          <a:p>
            <a:pPr lvl="1"/>
            <a:r>
              <a:rPr lang="en-US" dirty="0"/>
              <a:t>All have uses, though</a:t>
            </a:r>
          </a:p>
        </p:txBody>
      </p:sp>
    </p:spTree>
    <p:extLst>
      <p:ext uri="{BB962C8B-B14F-4D97-AF65-F5344CB8AC3E}">
        <p14:creationId xmlns:p14="http://schemas.microsoft.com/office/powerpoint/2010/main" val="4199988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6619-DA88-460D-8F27-AD22893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Game Font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6804-28C0-476E-8419-E58148A2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clean sans serif fonts…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If a UI element needs to be easily read</a:t>
            </a:r>
          </a:p>
          <a:p>
            <a:pPr lvl="1"/>
            <a:r>
              <a:rPr lang="en-US" dirty="0">
                <a:latin typeface="Univers Condensed Light" panose="020B0306020202040204" pitchFamily="34" charset="0"/>
                <a:ea typeface="Roboto" panose="02000000000000000000" pitchFamily="2" charset="0"/>
                <a:cs typeface="Courier New" panose="02070309020205020404" pitchFamily="49" charset="0"/>
              </a:rPr>
              <a:t>If a menu needs to be comfortable to look at with large amounts of text</a:t>
            </a:r>
          </a:p>
          <a:p>
            <a:pPr lvl="1"/>
            <a:r>
              <a:rPr lang="en-US" dirty="0">
                <a:latin typeface="Pokemon X and Y" panose="00000400000000000000" pitchFamily="2" charset="-79"/>
                <a:ea typeface="Roboto" panose="02000000000000000000" pitchFamily="2" charset="0"/>
                <a:cs typeface="Pokemon X and Y" panose="00000400000000000000" pitchFamily="2" charset="-79"/>
              </a:rPr>
              <a:t>When it needs to feel retro</a:t>
            </a:r>
          </a:p>
        </p:txBody>
      </p:sp>
    </p:spTree>
    <p:extLst>
      <p:ext uri="{BB962C8B-B14F-4D97-AF65-F5344CB8AC3E}">
        <p14:creationId xmlns:p14="http://schemas.microsoft.com/office/powerpoint/2010/main" val="349009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">
      <a:majorFont>
        <a:latin typeface="Montserrat Alternates Black"/>
        <a:ea typeface=""/>
        <a:cs typeface=""/>
      </a:majorFont>
      <a:minorFont>
        <a:latin typeface="Delfino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4246</TotalTime>
  <Words>707</Words>
  <Application>Microsoft Office PowerPoint</Application>
  <PresentationFormat>Widescreen</PresentationFormat>
  <Paragraphs>181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.</vt:lpstr>
      <vt:lpstr>Arial</vt:lpstr>
      <vt:lpstr>Calibri</vt:lpstr>
      <vt:lpstr>Courier New</vt:lpstr>
      <vt:lpstr>Delfino</vt:lpstr>
      <vt:lpstr>Georgia</vt:lpstr>
      <vt:lpstr>Hylia Serif Beta</vt:lpstr>
      <vt:lpstr>Mistral</vt:lpstr>
      <vt:lpstr>Montserrat Alternates Black</vt:lpstr>
      <vt:lpstr>Pokemon X and Y</vt:lpstr>
      <vt:lpstr>Poor Richard</vt:lpstr>
      <vt:lpstr>Roboto</vt:lpstr>
      <vt:lpstr>Univers Condensed Light</vt:lpstr>
      <vt:lpstr>Circuit</vt:lpstr>
      <vt:lpstr>VISUAL  and SOUND Design in Video Games</vt:lpstr>
      <vt:lpstr>What is VISUAL design in Games?</vt:lpstr>
      <vt:lpstr>WHY is it important?</vt:lpstr>
      <vt:lpstr>Aspects I’ll be Discussing</vt:lpstr>
      <vt:lpstr>Art Styles</vt:lpstr>
      <vt:lpstr>Communicating Tone Visually</vt:lpstr>
      <vt:lpstr>Video Game Animation</vt:lpstr>
      <vt:lpstr>Video Game Font Choice</vt:lpstr>
      <vt:lpstr>Video Game Font Choice</vt:lpstr>
      <vt:lpstr>Video Game Font Choice</vt:lpstr>
      <vt:lpstr>What is sound design?</vt:lpstr>
      <vt:lpstr>WHY is it important?</vt:lpstr>
      <vt:lpstr>Communication through sound</vt:lpstr>
      <vt:lpstr>Important Aspects of Sound</vt:lpstr>
      <vt:lpstr>Use of Frequency</vt:lpstr>
      <vt:lpstr>What are Envelopes?</vt:lpstr>
      <vt:lpstr>What are DYNAMICS?</vt:lpstr>
      <vt:lpstr>What are DYNAMICS?</vt:lpstr>
      <vt:lpstr>Important Sound Design Tools</vt:lpstr>
      <vt:lpstr>Professional Sound Design Tools</vt:lpstr>
      <vt:lpstr>Free Software for Sound Design</vt:lpstr>
      <vt:lpstr>Questions?</vt:lpstr>
      <vt:lpstr>CITATIONS (In Order of Appearance)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Design in Video Games</dc:title>
  <dc:creator>Jordan Durci</dc:creator>
  <cp:lastModifiedBy>Jordan Durci</cp:lastModifiedBy>
  <cp:revision>39</cp:revision>
  <dcterms:created xsi:type="dcterms:W3CDTF">2021-03-28T18:10:51Z</dcterms:created>
  <dcterms:modified xsi:type="dcterms:W3CDTF">2021-03-31T16:57:49Z</dcterms:modified>
</cp:coreProperties>
</file>